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8" r:id="rId3"/>
    <p:sldId id="266" r:id="rId4"/>
    <p:sldId id="261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B952B-FC74-4A74-B4DF-C75C278AB33E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A5A7B-0F16-46CF-8970-50A02DA8E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95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5A7B-0F16-46CF-8970-50A02DA8EB9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995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A5A7B-0F16-46CF-8970-50A02DA8EB93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61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22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44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00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25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80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34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64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11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93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87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34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D2F01-4184-4F09-92B9-49642DC605D5}" type="datetimeFigureOut">
              <a:rPr lang="tr-TR" smtClean="0"/>
              <a:t>23.05.2021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884F-632E-4CC5-9BDD-DADA30AEA0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7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71600" y="1817390"/>
            <a:ext cx="7772400" cy="2043658"/>
          </a:xfrm>
        </p:spPr>
        <p:txBody>
          <a:bodyPr>
            <a:noAutofit/>
          </a:bodyPr>
          <a:lstStyle/>
          <a:p>
            <a:r>
              <a:rPr lang="tr-TR" sz="1900" dirty="0" smtClean="0">
                <a:latin typeface="+mn-lt"/>
                <a:ea typeface="+mn-ea"/>
                <a:cs typeface="Arial" panose="020B0604020202020204" pitchFamily="34" charset="0"/>
              </a:rPr>
              <a:t>3</a:t>
            </a:r>
            <a:r>
              <a:rPr lang="en-GB" sz="1900" dirty="0" smtClean="0">
                <a:latin typeface="+mn-lt"/>
                <a:ea typeface="+mn-ea"/>
                <a:cs typeface="Arial" panose="020B0604020202020204" pitchFamily="34" charset="0"/>
              </a:rPr>
              <a:t>. HIV/AIDS ÇALIŞTAYI</a:t>
            </a:r>
            <a:br>
              <a:rPr lang="en-GB" sz="1900" dirty="0" smtClean="0">
                <a:latin typeface="+mn-lt"/>
                <a:ea typeface="+mn-ea"/>
                <a:cs typeface="Arial" panose="020B0604020202020204" pitchFamily="34" charset="0"/>
              </a:rPr>
            </a:br>
            <a:r>
              <a:rPr lang="tr-TR" sz="1900" dirty="0" smtClean="0">
                <a:latin typeface="+mn-lt"/>
                <a:ea typeface="+mn-ea"/>
                <a:cs typeface="Arial" panose="020B0604020202020204" pitchFamily="34" charset="0"/>
              </a:rPr>
              <a:t>KURUM ADI ‘NA  BAŞVURAN HASTALARDA 2018-2020  YILLARI ARASINDA HIV İLE İNFEKSİYON TESTİ SONUÇLARI</a:t>
            </a:r>
            <a:endParaRPr lang="tr-TR" sz="190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4293518"/>
            <a:ext cx="6858000" cy="1655762"/>
          </a:xfrm>
        </p:spPr>
        <p:txBody>
          <a:bodyPr>
            <a:normAutofit/>
          </a:bodyPr>
          <a:lstStyle/>
          <a:p>
            <a:r>
              <a:rPr lang="tr-TR" sz="1900" dirty="0" smtClean="0">
                <a:cs typeface="Arial" panose="020B0604020202020204" pitchFamily="34" charset="0"/>
              </a:rPr>
              <a:t>Kişi</a:t>
            </a:r>
            <a:endParaRPr lang="tr-TR" sz="1900" dirty="0">
              <a:cs typeface="Arial" panose="020B0604020202020204" pitchFamily="34" charset="0"/>
            </a:endParaRPr>
          </a:p>
          <a:p>
            <a:r>
              <a:rPr lang="tr-TR" sz="1900" dirty="0" smtClean="0">
                <a:cs typeface="Arial" panose="020B0604020202020204" pitchFamily="34" charset="0"/>
              </a:rPr>
              <a:t>Kurum</a:t>
            </a:r>
            <a:endParaRPr lang="tr-TR" sz="1900" dirty="0">
              <a:cs typeface="Arial" panose="020B0604020202020204" pitchFamily="34" charset="0"/>
            </a:endParaRPr>
          </a:p>
        </p:txBody>
      </p:sp>
      <p:pic>
        <p:nvPicPr>
          <p:cNvPr id="4" name="Picture 4" descr="Hands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116632"/>
            <a:ext cx="2448272" cy="221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564109" y="1700808"/>
            <a:ext cx="1579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E12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3. </a:t>
            </a:r>
            <a:r>
              <a:rPr lang="tr-TR" sz="1400" b="1" dirty="0">
                <a:solidFill>
                  <a:srgbClr val="E12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HIV/AIDS</a:t>
            </a:r>
          </a:p>
          <a:p>
            <a:r>
              <a:rPr lang="tr-TR" sz="1400" b="1" dirty="0">
                <a:solidFill>
                  <a:srgbClr val="E12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ÇALIŞTAYI</a:t>
            </a:r>
          </a:p>
        </p:txBody>
      </p:sp>
      <p:pic>
        <p:nvPicPr>
          <p:cNvPr id="6" name="Picture 2" descr="HIV ribon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792088" cy="65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42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Yöntem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39882"/>
              </p:ext>
            </p:extLst>
          </p:nvPr>
        </p:nvGraphicFramePr>
        <p:xfrm>
          <a:off x="762000" y="2348880"/>
          <a:ext cx="7842448" cy="4003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2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7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4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54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Kapsadığı Dönem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2018</a:t>
                      </a:r>
                      <a:endParaRPr lang="tr-T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  <a:endParaRPr lang="tr-T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lang="tr-T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Toplam : 117.588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                  K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Örnek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39.919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tr-TR" sz="19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40.318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tr-TR" sz="19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37.351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tr-TR" sz="19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57.031 (% 48.5)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60.557 (% 51.5)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Kullanılan Test ve markası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900" kern="12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Murex</a:t>
                      </a:r>
                      <a:r>
                        <a:rPr lang="tr-TR" sz="1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4. kuşak HIV </a:t>
                      </a:r>
                      <a:r>
                        <a:rPr lang="tr-TR" sz="1900" kern="12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Ag</a:t>
                      </a:r>
                      <a:r>
                        <a:rPr lang="tr-TR" sz="1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/Ab Combination (</a:t>
                      </a:r>
                      <a:r>
                        <a:rPr lang="tr-TR" sz="1900" kern="12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Diasoryn</a:t>
                      </a:r>
                      <a:r>
                        <a:rPr lang="tr-TR" sz="1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-İtalya)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900" kern="12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Enzygnost</a:t>
                      </a:r>
                      <a:r>
                        <a:rPr lang="tr-TR" sz="1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HIV </a:t>
                      </a:r>
                      <a:r>
                        <a:rPr lang="tr-TR" sz="1900" kern="12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Integral</a:t>
                      </a:r>
                      <a:r>
                        <a:rPr lang="tr-TR" sz="1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4(Siemens-Almanya)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Reaktivite sonrası izlenen yol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Ör:</a:t>
                      </a:r>
                      <a:r>
                        <a:rPr lang="tr-TR" sz="190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2. kan örneği alınır, eş zamanlı HIV RNA PCR testi istemi Enfeksiyon uzmanı tarafından istenir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Doğrulama yeri ve yöntemi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4" name="Picture 4" descr="Hands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116632"/>
            <a:ext cx="2448272" cy="221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IV ribon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792088" cy="65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7564109" y="1700808"/>
            <a:ext cx="1579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rgbClr val="E12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3</a:t>
            </a:r>
            <a:r>
              <a:rPr lang="tr-TR" sz="1400" b="1" dirty="0" smtClean="0">
                <a:solidFill>
                  <a:srgbClr val="E12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. </a:t>
            </a:r>
            <a:r>
              <a:rPr lang="tr-TR" sz="1400" b="1" dirty="0">
                <a:solidFill>
                  <a:srgbClr val="E12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HIV/AIDS</a:t>
            </a:r>
          </a:p>
          <a:p>
            <a:r>
              <a:rPr lang="tr-TR" sz="1400" b="1" dirty="0">
                <a:solidFill>
                  <a:srgbClr val="E12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ÇALIŞTAYI</a:t>
            </a:r>
          </a:p>
        </p:txBody>
      </p:sp>
    </p:spTree>
    <p:extLst>
      <p:ext uri="{BB962C8B-B14F-4D97-AF65-F5344CB8AC3E}">
        <p14:creationId xmlns:p14="http://schemas.microsoft.com/office/powerpoint/2010/main" val="317169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</a:t>
            </a:r>
            <a:r>
              <a:rPr lang="tr-TR" dirty="0" smtClean="0"/>
              <a:t>akışınız(aşağıdaki </a:t>
            </a:r>
            <a:r>
              <a:rPr lang="tr-TR" dirty="0" smtClean="0"/>
              <a:t>örnek detayında verilmesi rica olunur)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28651" y="1412777"/>
            <a:ext cx="8047806" cy="496855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1900" dirty="0"/>
              <a:t>Anti HIV test istemi               4</a:t>
            </a:r>
            <a:r>
              <a:rPr lang="tr-TR" dirty="0"/>
              <a:t>. </a:t>
            </a:r>
            <a:r>
              <a:rPr lang="tr-TR" sz="1900" dirty="0">
                <a:solidFill>
                  <a:schemeClr val="tx1"/>
                </a:solidFill>
              </a:rPr>
              <a:t>Kuşak </a:t>
            </a:r>
            <a:r>
              <a:rPr 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 </a:t>
            </a:r>
            <a:r>
              <a:rPr lang="tr-TR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tr-T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/Ab Micro </a:t>
            </a:r>
            <a:r>
              <a:rPr lang="tr-TR" sz="1900" dirty="0">
                <a:solidFill>
                  <a:schemeClr val="tx1"/>
                </a:solidFill>
              </a:rPr>
              <a:t>ELISA        </a:t>
            </a:r>
          </a:p>
          <a:p>
            <a:pPr marL="0" indent="0">
              <a:buNone/>
            </a:pPr>
            <a:r>
              <a:rPr lang="tr-TR" dirty="0"/>
              <a:t>						        </a:t>
            </a:r>
            <a:r>
              <a:rPr lang="tr-TR" sz="1600" dirty="0"/>
              <a:t>Reaktif sonuç</a:t>
            </a:r>
          </a:p>
          <a:p>
            <a:pPr marL="0" indent="0">
              <a:buNone/>
            </a:pPr>
            <a:r>
              <a:rPr lang="tr-TR" dirty="0"/>
              <a:t>                                                                           Aynı kit ile çift tekrar</a:t>
            </a:r>
          </a:p>
          <a:p>
            <a:pPr marL="0" indent="0">
              <a:buNone/>
            </a:pPr>
            <a:r>
              <a:rPr lang="tr-TR" dirty="0"/>
              <a:t>                                                                                       </a:t>
            </a:r>
            <a:r>
              <a:rPr lang="tr-TR" sz="1600" dirty="0"/>
              <a:t>Reaktif sonuç</a:t>
            </a:r>
            <a:r>
              <a:rPr lang="en-GB" sz="1600" dirty="0"/>
              <a:t> </a:t>
            </a:r>
            <a:endParaRPr lang="tr-TR" sz="1600" dirty="0"/>
          </a:p>
          <a:p>
            <a:pPr marL="0" indent="0">
              <a:buNone/>
            </a:pPr>
            <a:r>
              <a:rPr lang="tr-TR" dirty="0"/>
              <a:t>                                                                       </a:t>
            </a:r>
            <a:r>
              <a:rPr lang="tr-TR" sz="1400" dirty="0"/>
              <a:t>  ( Enfeksiyon hastalıkları uzmanı) </a:t>
            </a:r>
          </a:p>
          <a:p>
            <a:pPr marL="0" indent="0">
              <a:buNone/>
            </a:pPr>
            <a:r>
              <a:rPr lang="tr-TR" dirty="0"/>
              <a:t>                                                        2. Kan örneği çift çalışılır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WB doğrulama                                                             HIV RNA PCR</a:t>
            </a:r>
          </a:p>
          <a:p>
            <a:pPr marL="0" indent="0">
              <a:buNone/>
            </a:pPr>
            <a:r>
              <a:rPr lang="tr-TR" sz="1600" dirty="0"/>
              <a:t> </a:t>
            </a:r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r>
              <a:rPr lang="tr-TR" sz="1600" dirty="0"/>
              <a:t>  </a:t>
            </a:r>
            <a:r>
              <a:rPr lang="tr-TR" dirty="0"/>
              <a:t>                                                                                       Refleks test</a:t>
            </a:r>
          </a:p>
          <a:p>
            <a:pPr marL="0" indent="0">
              <a:buNone/>
            </a:pPr>
            <a:r>
              <a:rPr lang="tr-TR" sz="1500" dirty="0"/>
              <a:t>Pozitif</a:t>
            </a:r>
            <a:r>
              <a:rPr lang="tr-TR" dirty="0"/>
              <a:t>			       </a:t>
            </a:r>
            <a:r>
              <a:rPr lang="tr-TR" sz="1600" dirty="0"/>
              <a:t>Negatif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HİS’te</a:t>
            </a:r>
            <a:r>
              <a:rPr lang="tr-TR" dirty="0"/>
              <a:t> kısıtlı erişim             Anti HIV ‘’NEGATİF ‘’raporlanır                                </a:t>
            </a:r>
          </a:p>
        </p:txBody>
      </p:sp>
      <p:sp>
        <p:nvSpPr>
          <p:cNvPr id="4" name="Sağ Ok 3"/>
          <p:cNvSpPr/>
          <p:nvPr/>
        </p:nvSpPr>
        <p:spPr>
          <a:xfrm>
            <a:off x="2483768" y="1556792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5004048" y="1700808"/>
            <a:ext cx="92192" cy="267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Düz Ok Bağlayıcısı 8"/>
          <p:cNvCxnSpPr/>
          <p:nvPr/>
        </p:nvCxnSpPr>
        <p:spPr>
          <a:xfrm flipH="1">
            <a:off x="2227924" y="3135667"/>
            <a:ext cx="2344076" cy="365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1763688" y="3852171"/>
            <a:ext cx="1440160" cy="584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H="1">
            <a:off x="991784" y="3852171"/>
            <a:ext cx="447868" cy="732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4932040" y="3135667"/>
            <a:ext cx="648072" cy="259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şağı Ok 12"/>
          <p:cNvSpPr/>
          <p:nvPr/>
        </p:nvSpPr>
        <p:spPr>
          <a:xfrm>
            <a:off x="5004048" y="2276872"/>
            <a:ext cx="92192" cy="267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Aşağı Ok 21"/>
          <p:cNvSpPr/>
          <p:nvPr/>
        </p:nvSpPr>
        <p:spPr>
          <a:xfrm>
            <a:off x="3298328" y="4894618"/>
            <a:ext cx="45719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825522" y="1556792"/>
            <a:ext cx="170691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100" dirty="0">
                <a:solidFill>
                  <a:schemeClr val="tx1"/>
                </a:solidFill>
              </a:rPr>
              <a:t>1. Kan örneği reaktif çıktığında hasta sonuç kısmına Enfeksiyon  hastalıkları uzmanına başvurunuz ifadesi yazılır. 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6876256" y="2780928"/>
            <a:ext cx="1656184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2. kan örneği için yeni bir LIS girişi açılır ve HIV RNA ve WB doğrulama için kan ayrılır. Sonuç kısmına nokta konulur </a:t>
            </a:r>
          </a:p>
        </p:txBody>
      </p:sp>
      <p:sp>
        <p:nvSpPr>
          <p:cNvPr id="25" name="Dikdörtgen 24"/>
          <p:cNvSpPr/>
          <p:nvPr/>
        </p:nvSpPr>
        <p:spPr>
          <a:xfrm>
            <a:off x="6876256" y="3861048"/>
            <a:ext cx="1656184" cy="8512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Enfeksiyon hastalıkları uzmanı tarafından 2. kan örneği alınırken  istenir. Dış kurumdan hizmet alımı </a:t>
            </a:r>
          </a:p>
        </p:txBody>
      </p:sp>
      <p:sp>
        <p:nvSpPr>
          <p:cNvPr id="27" name="Oval 26"/>
          <p:cNvSpPr/>
          <p:nvPr/>
        </p:nvSpPr>
        <p:spPr>
          <a:xfrm>
            <a:off x="683568" y="2251720"/>
            <a:ext cx="1512168" cy="1249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Bu noktada hastaya erişememe durumu yaşanabiliyor. </a:t>
            </a:r>
          </a:p>
          <a:p>
            <a:pPr algn="ctr"/>
            <a:endParaRPr lang="tr-TR" dirty="0"/>
          </a:p>
        </p:txBody>
      </p:sp>
      <p:sp>
        <p:nvSpPr>
          <p:cNvPr id="29" name="Sağ Ok 28"/>
          <p:cNvSpPr/>
          <p:nvPr/>
        </p:nvSpPr>
        <p:spPr>
          <a:xfrm rot="10800000">
            <a:off x="2339749" y="2779627"/>
            <a:ext cx="1008111" cy="433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Oval 29"/>
          <p:cNvSpPr/>
          <p:nvPr/>
        </p:nvSpPr>
        <p:spPr>
          <a:xfrm>
            <a:off x="4211960" y="4569443"/>
            <a:ext cx="1800200" cy="123582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LİS ‘de WB sonuç bölümü yok. Anti HIV bölümüne  WB sonucu  yazılıyor. </a:t>
            </a:r>
          </a:p>
          <a:p>
            <a:pPr algn="ctr"/>
            <a:endParaRPr lang="tr-TR" dirty="0"/>
          </a:p>
        </p:txBody>
      </p:sp>
      <p:sp>
        <p:nvSpPr>
          <p:cNvPr id="31" name="Sağ Ok 30"/>
          <p:cNvSpPr/>
          <p:nvPr/>
        </p:nvSpPr>
        <p:spPr>
          <a:xfrm>
            <a:off x="3491880" y="4890252"/>
            <a:ext cx="504056" cy="338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1331640" y="4371381"/>
            <a:ext cx="1800199" cy="146911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000" dirty="0">
              <a:solidFill>
                <a:schemeClr val="tx1"/>
              </a:solidFill>
            </a:endParaRPr>
          </a:p>
          <a:p>
            <a:pPr algn="ctr"/>
            <a:endParaRPr lang="tr-TR" sz="1000" dirty="0">
              <a:solidFill>
                <a:schemeClr val="tx1"/>
              </a:solidFill>
            </a:endParaRPr>
          </a:p>
          <a:p>
            <a:pPr algn="ctr"/>
            <a:r>
              <a:rPr lang="tr-TR" sz="1000" dirty="0">
                <a:solidFill>
                  <a:schemeClr val="tx1"/>
                </a:solidFill>
              </a:rPr>
              <a:t>LİS/HİS ‘te Anti HIV bölümüne  nokta konulur. WB sonucu Laboratuvarda özel bir deftere kaydedilir ve gelen rapor fotokopi çekilerek dosyalanır </a:t>
            </a:r>
          </a:p>
          <a:p>
            <a:pPr algn="ctr"/>
            <a:endParaRPr lang="tr-TR" dirty="0"/>
          </a:p>
        </p:txBody>
      </p:sp>
      <p:sp>
        <p:nvSpPr>
          <p:cNvPr id="36" name="Sağ Ok 35"/>
          <p:cNvSpPr/>
          <p:nvPr/>
        </p:nvSpPr>
        <p:spPr>
          <a:xfrm>
            <a:off x="971600" y="4877544"/>
            <a:ext cx="360040" cy="338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Aşağı Ok 36"/>
          <p:cNvSpPr/>
          <p:nvPr/>
        </p:nvSpPr>
        <p:spPr>
          <a:xfrm>
            <a:off x="801295" y="4877544"/>
            <a:ext cx="45719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5745891" y="3723401"/>
            <a:ext cx="340616" cy="371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Sağ Ok 32"/>
          <p:cNvSpPr/>
          <p:nvPr/>
        </p:nvSpPr>
        <p:spPr>
          <a:xfrm>
            <a:off x="5959572" y="6021288"/>
            <a:ext cx="504056" cy="338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Oval 33"/>
          <p:cNvSpPr/>
          <p:nvPr/>
        </p:nvSpPr>
        <p:spPr>
          <a:xfrm>
            <a:off x="6463628" y="5215864"/>
            <a:ext cx="1800200" cy="123582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Bu hastalardan yeni bir ELISA testi istemi yapılmıyor.</a:t>
            </a:r>
          </a:p>
        </p:txBody>
      </p:sp>
      <p:cxnSp>
        <p:nvCxnSpPr>
          <p:cNvPr id="35" name="Düz Ok Bağlayıcısı 34"/>
          <p:cNvCxnSpPr/>
          <p:nvPr/>
        </p:nvCxnSpPr>
        <p:spPr>
          <a:xfrm flipH="1">
            <a:off x="3742431" y="3852171"/>
            <a:ext cx="1837682" cy="86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51520" y="40466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/>
              <a:t>Tablo </a:t>
            </a:r>
            <a:r>
              <a:rPr lang="tr-TR" dirty="0" smtClean="0"/>
              <a:t>1. 2018-2020 </a:t>
            </a:r>
            <a:r>
              <a:rPr lang="tr-TR" dirty="0"/>
              <a:t>(ilk 6 aylık dönemi kapsayan) HIV test sonuçları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3.HIV ÇALIŞTAYI </a:t>
            </a:r>
            <a:r>
              <a:rPr lang="tr-TR" dirty="0" smtClean="0"/>
              <a:t>tablosunda(ekte) </a:t>
            </a:r>
            <a:r>
              <a:rPr lang="tr-TR" dirty="0" smtClean="0"/>
              <a:t>istenen verileri bir ya da iki slaytta sunmanız rica olunur.</a:t>
            </a:r>
          </a:p>
        </p:txBody>
      </p:sp>
    </p:spTree>
    <p:extLst>
      <p:ext uri="{BB962C8B-B14F-4D97-AF65-F5344CB8AC3E}">
        <p14:creationId xmlns:p14="http://schemas.microsoft.com/office/powerpoint/2010/main" val="192549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513167"/>
              </p:ext>
            </p:extLst>
          </p:nvPr>
        </p:nvGraphicFramePr>
        <p:xfrm>
          <a:off x="107504" y="1484784"/>
          <a:ext cx="8928991" cy="5722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3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r>
                        <a:rPr lang="tr-TR" sz="14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İstem nedeni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Reaktif</a:t>
                      </a:r>
                      <a:endParaRPr lang="tr-TR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Test Sayısı</a:t>
                      </a:r>
                      <a:endParaRPr lang="tr-TR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Kullanılıyorsa 2. ELISA ile reaktif</a:t>
                      </a:r>
                      <a:endParaRPr lang="tr-TR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4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Doğrulama testi</a:t>
                      </a:r>
                      <a:endParaRPr lang="tr-TR" sz="14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2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Yapılmışsa HIV NAT Sayısı</a:t>
                      </a:r>
                      <a:endParaRPr lang="tr-TR" sz="14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tr-TR" sz="12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tr-TR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tr-TR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Pozitif(%)</a:t>
                      </a: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Negatif</a:t>
                      </a: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Indet</a:t>
                      </a:r>
                      <a:r>
                        <a:rPr lang="tr-T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 sz="12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47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Cerrahi işlem öncesi Tarama için gönderilen örnek sayısı (ticari kit)</a:t>
                      </a: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47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Doğum öncesi Tarama için gönderilen örnek sayısı (ticari kit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370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Klinik bulgu ya da şüphe üzerine gönderilen örnek sayısı (ticari kit)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47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Risk grubu taraması için gönderilen örnek sayısı (ticari kit)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447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TBC tanısı aldığı için gönderilen örnek sayısı (ticari kit)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21544" y="62068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Tablo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2016-2018 (ilk 6 aylık dönemi kapsayan)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Tekrarlayan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Reaktif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(n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=) 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HIV test sonuçlarının farklı istem nedenlerine göre dağılımı</a:t>
            </a:r>
          </a:p>
        </p:txBody>
      </p:sp>
    </p:spTree>
    <p:extLst>
      <p:ext uri="{BB962C8B-B14F-4D97-AF65-F5344CB8AC3E}">
        <p14:creationId xmlns:p14="http://schemas.microsoft.com/office/powerpoint/2010/main" val="282966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Doğrulama sonucu ile birlikte </a:t>
            </a:r>
            <a:r>
              <a:rPr lang="tr-TR" dirty="0" smtClean="0"/>
              <a:t>size ek </a:t>
            </a:r>
            <a:r>
              <a:rPr lang="tr-TR" dirty="0" smtClean="0"/>
              <a:t>gönderilen açıklama varsa: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17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latin typeface="+mn-lt"/>
                <a:cs typeface="Arial" panose="020B0604020202020204" pitchFamily="34" charset="0"/>
              </a:rPr>
              <a:t>Ankette</a:t>
            </a:r>
            <a:r>
              <a:rPr lang="en-GB" sz="3200" dirty="0">
                <a:latin typeface="+mn-lt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+mn-lt"/>
                <a:cs typeface="Arial" panose="020B0604020202020204" pitchFamily="34" charset="0"/>
              </a:rPr>
              <a:t>Dikkat</a:t>
            </a:r>
            <a:r>
              <a:rPr lang="en-GB" sz="3200" dirty="0">
                <a:latin typeface="+mn-lt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+mn-lt"/>
                <a:cs typeface="Arial" panose="020B0604020202020204" pitchFamily="34" charset="0"/>
              </a:rPr>
              <a:t>Çeken</a:t>
            </a:r>
            <a:r>
              <a:rPr lang="en-GB" sz="3200" dirty="0">
                <a:latin typeface="+mn-lt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+mn-lt"/>
                <a:cs typeface="Arial" panose="020B0604020202020204" pitchFamily="34" charset="0"/>
              </a:rPr>
              <a:t>Genel</a:t>
            </a:r>
            <a:r>
              <a:rPr lang="en-GB" sz="3200" dirty="0">
                <a:latin typeface="+mn-lt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+mn-lt"/>
                <a:cs typeface="Arial" panose="020B0604020202020204" pitchFamily="34" charset="0"/>
              </a:rPr>
              <a:t>Konular</a:t>
            </a:r>
            <a:endParaRPr lang="tr-TR"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22462" y="1844824"/>
            <a:ext cx="7992888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Anketi doldururken dikkatinizi çeken ve rutinde sıkıntı çektiğiniz konular</a:t>
            </a:r>
            <a:endParaRPr lang="tr-T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1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latin typeface="+mn-lt"/>
                <a:cs typeface="Arial" panose="020B0604020202020204" pitchFamily="34" charset="0"/>
              </a:rPr>
              <a:t>Saha</a:t>
            </a:r>
            <a:r>
              <a:rPr lang="en-GB" sz="3200" dirty="0">
                <a:latin typeface="+mn-lt"/>
                <a:cs typeface="Arial" panose="020B0604020202020204" pitchFamily="34" charset="0"/>
              </a:rPr>
              <a:t> </a:t>
            </a:r>
            <a:r>
              <a:rPr lang="tr-TR" sz="3200" dirty="0">
                <a:latin typeface="+mn-lt"/>
                <a:cs typeface="Arial" panose="020B0604020202020204" pitchFamily="34" charset="0"/>
              </a:rPr>
              <a:t>Öneri</a:t>
            </a:r>
            <a:r>
              <a:rPr lang="en-GB" sz="3200" dirty="0" err="1">
                <a:latin typeface="+mn-lt"/>
                <a:cs typeface="Arial" panose="020B0604020202020204" pitchFamily="34" charset="0"/>
              </a:rPr>
              <a:t>leri</a:t>
            </a:r>
            <a:endParaRPr lang="tr-TR"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67833" y="2348880"/>
            <a:ext cx="7408333" cy="3450696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cs typeface="Arial" panose="020B0604020202020204" pitchFamily="34" charset="0"/>
              </a:rPr>
              <a:t>Önerileriniz</a:t>
            </a:r>
            <a:endParaRPr lang="tr-TR" dirty="0">
              <a:cs typeface="Arial" panose="020B0604020202020204" pitchFamily="34" charset="0"/>
            </a:endParaRPr>
          </a:p>
          <a:p>
            <a:pPr algn="just"/>
            <a:endParaRPr lang="tr-TR" dirty="0">
              <a:cs typeface="Arial" panose="020B0604020202020204" pitchFamily="34" charset="0"/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832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335</Words>
  <Application>Microsoft Office PowerPoint</Application>
  <PresentationFormat>Ekran Gösterisi (4:3)</PresentationFormat>
  <Paragraphs>83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3. HIV/AIDS ÇALIŞTAYI KURUM ADI ‘NA  BAŞVURAN HASTALARDA 2018-2020  YILLARI ARASINDA HIV İLE İNFEKSİYON TESTİ SONUÇLARI</vt:lpstr>
      <vt:lpstr>Yöntem</vt:lpstr>
      <vt:lpstr>İş akışınız(aşağıdaki örnek detayında verilmesi rica olunur)</vt:lpstr>
      <vt:lpstr>PowerPoint Sunusu</vt:lpstr>
      <vt:lpstr>PowerPoint Sunusu</vt:lpstr>
      <vt:lpstr>Doğrulama sonucu ile birlikte size ek gönderilen açıklama varsa:</vt:lpstr>
      <vt:lpstr>Ankette Dikkat Çeken Genel Konular</vt:lpstr>
      <vt:lpstr>Saha Önerileri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İSTANBUL EĞİTİM VE ARAŞTIRMA HASTANESİNE BAŞVURAN HASTALARDA 2016-2018 YILLARI ARASINDA TEKRARLAYAN HIV EIA 1-2 Ab+Ag TEST SONUÇLARI İLE WESTERN BLOT DOĞRULAMA TESTİ ve HIV RNA SONUÇLARININ KARŞILAŞTIRILMASI</dc:title>
  <dc:creator>İrfan KARATAŞ</dc:creator>
  <cp:lastModifiedBy>Gülden Yılmaz</cp:lastModifiedBy>
  <cp:revision>52</cp:revision>
  <dcterms:created xsi:type="dcterms:W3CDTF">2018-10-13T17:19:55Z</dcterms:created>
  <dcterms:modified xsi:type="dcterms:W3CDTF">2021-05-23T12:18:50Z</dcterms:modified>
</cp:coreProperties>
</file>